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562" autoAdjust="0"/>
  </p:normalViewPr>
  <p:slideViewPr>
    <p:cSldViewPr snapToGrid="0">
      <p:cViewPr varScale="1">
        <p:scale>
          <a:sx n="68" d="100"/>
          <a:sy n="68" d="100"/>
        </p:scale>
        <p:origin x="14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1AAC1-23D7-4C14-B1A3-AC525EF78063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2E16F-7D0F-4D0F-B0FC-BFC95EA95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920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Catchphrase – Surfing the Web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2E16F-7D0F-4D0F-B0FC-BFC95EA95D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597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Surfing the Web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2E16F-7D0F-4D0F-B0FC-BFC95EA95DE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00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 b="0" cap="none" spc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B3776F34-F553-47A8-A695-B52DC930B4A9}" type="datetimeFigureOut">
              <a:rPr lang="en-GB" smtClean="0"/>
              <a:pPr/>
              <a:t>07/05/2017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GB" dirty="0" smtClean="0"/>
              <a:t>www.missbsresources.com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64163DC-95FF-42FC-AD69-DFFAF39C00D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681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6F34-F553-47A8-A695-B52DC930B4A9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www.missbsresources.com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63DC-95FF-42FC-AD69-DFFAF39C00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612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6F34-F553-47A8-A695-B52DC930B4A9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www.missbsresources.com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63DC-95FF-42FC-AD69-DFFAF39C00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386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ctr"/>
          <a:lstStyle>
            <a:lvl1pPr>
              <a:defRPr sz="3200" b="1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733800" y="368300"/>
            <a:ext cx="4781550" cy="581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6999" y="596900"/>
            <a:ext cx="4368801" cy="5410200"/>
          </a:xfrm>
          <a:solidFill>
            <a:schemeClr val="bg1"/>
          </a:solidFill>
        </p:spPr>
        <p:txBody>
          <a:bodyPr/>
          <a:lstStyle>
            <a:lvl1pPr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400">
                <a:solidFill>
                  <a:srgbClr val="000000"/>
                </a:solidFill>
              </a:defRPr>
            </a:lvl3pPr>
            <a:lvl4pPr>
              <a:defRPr sz="2000">
                <a:solidFill>
                  <a:schemeClr val="accent1"/>
                </a:solidFill>
              </a:defRPr>
            </a:lvl4pPr>
            <a:lvl5pPr>
              <a:defRPr sz="2000">
                <a:solidFill>
                  <a:schemeClr val="accent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6F34-F553-47A8-A695-B52DC930B4A9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www.missbsresources.com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63DC-95FF-42FC-AD69-DFFAF39C00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806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ctr"/>
          <a:lstStyle>
            <a:lvl1pPr>
              <a:defRPr sz="3200" b="1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733800" y="368300"/>
            <a:ext cx="4781550" cy="5816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6999" y="596900"/>
            <a:ext cx="4368801" cy="5410200"/>
          </a:xfrm>
          <a:solidFill>
            <a:schemeClr val="bg1"/>
          </a:solidFill>
        </p:spPr>
        <p:txBody>
          <a:bodyPr/>
          <a:lstStyle>
            <a:lvl1pPr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400">
                <a:solidFill>
                  <a:srgbClr val="000000"/>
                </a:solidFill>
              </a:defRPr>
            </a:lvl3pPr>
            <a:lvl4pPr>
              <a:defRPr sz="2000">
                <a:solidFill>
                  <a:schemeClr val="accent1"/>
                </a:solidFill>
              </a:defRPr>
            </a:lvl4pPr>
            <a:lvl5pPr>
              <a:defRPr sz="2000">
                <a:solidFill>
                  <a:schemeClr val="accent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6F34-F553-47A8-A695-B52DC930B4A9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www.missbsresources.com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63DC-95FF-42FC-AD69-DFFAF39C00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310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ctr"/>
          <a:lstStyle>
            <a:lvl1pPr>
              <a:defRPr sz="3200" b="1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733800" y="368300"/>
            <a:ext cx="4781550" cy="5816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6999" y="596900"/>
            <a:ext cx="4368801" cy="5410200"/>
          </a:xfrm>
          <a:solidFill>
            <a:schemeClr val="bg1"/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400">
                <a:solidFill>
                  <a:srgbClr val="000000"/>
                </a:solidFill>
              </a:defRPr>
            </a:lvl3pPr>
            <a:lvl4pPr>
              <a:defRPr sz="2000">
                <a:solidFill>
                  <a:schemeClr val="accent1"/>
                </a:solidFill>
              </a:defRPr>
            </a:lvl4pPr>
            <a:lvl5pPr>
              <a:defRPr sz="2000">
                <a:solidFill>
                  <a:schemeClr val="accent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n-US" dirty="0" smtClean="0"/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6F34-F553-47A8-A695-B52DC930B4A9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www.missbsresources.com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63DC-95FF-42FC-AD69-DFFAF39C00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982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ctr"/>
          <a:lstStyle>
            <a:lvl1pPr>
              <a:defRPr sz="3200" b="1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733800" y="368300"/>
            <a:ext cx="4781550" cy="581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62399" y="571500"/>
            <a:ext cx="4330701" cy="5435600"/>
          </a:xfrm>
          <a:solidFill>
            <a:schemeClr val="bg1"/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6F34-F553-47A8-A695-B52DC930B4A9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www.missbsresources.com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63DC-95FF-42FC-AD69-DFFAF39C00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053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ctr"/>
          <a:lstStyle>
            <a:lvl1pPr>
              <a:defRPr sz="3200" b="1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733800" y="368300"/>
            <a:ext cx="4781550" cy="5816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6F34-F553-47A8-A695-B52DC930B4A9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www.missbsresources.com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63DC-95FF-42FC-AD69-DFFAF39C00D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62399" y="571500"/>
            <a:ext cx="4330701" cy="5435600"/>
          </a:xfrm>
          <a:solidFill>
            <a:schemeClr val="bg1"/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00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ctr"/>
          <a:lstStyle>
            <a:lvl1pPr>
              <a:defRPr sz="3200" b="1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733800" y="368300"/>
            <a:ext cx="4781550" cy="5816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6F34-F553-47A8-A695-B52DC930B4A9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www.missbsresources.com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63DC-95FF-42FC-AD69-DFFAF39C00D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62399" y="571500"/>
            <a:ext cx="4330701" cy="5435600"/>
          </a:xfrm>
          <a:solidFill>
            <a:schemeClr val="bg1"/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709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6F34-F553-47A8-A695-B52DC930B4A9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www.missbsresources.com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63DC-95FF-42FC-AD69-DFFAF39C00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147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6F34-F553-47A8-A695-B52DC930B4A9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www.missbsresources.com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63DC-95FF-42FC-AD69-DFFAF39C00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29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46575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B3776F34-F553-47A8-A695-B52DC930B4A9}" type="datetimeFigureOut">
              <a:rPr lang="en-GB" smtClean="0"/>
              <a:pPr/>
              <a:t>07/05/2017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GB" smtClean="0"/>
              <a:t>www.missbsresources.com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64163DC-95FF-42FC-AD69-DFFAF39C00D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393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3412" y="365126"/>
            <a:ext cx="7886700" cy="2852737"/>
          </a:xfrm>
        </p:spPr>
        <p:txBody>
          <a:bodyPr anchor="b"/>
          <a:lstStyle>
            <a:lvl1pPr algn="ctr">
              <a:defRPr sz="60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Topic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3255964"/>
            <a:ext cx="7886700" cy="1500187"/>
          </a:xfrm>
        </p:spPr>
        <p:txBody>
          <a:bodyPr/>
          <a:lstStyle>
            <a:lvl1pPr marL="0" indent="0">
              <a:buNone/>
              <a:defRPr sz="2400" b="0" cap="none" spc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Objectives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B3776F34-F553-47A8-A695-B52DC930B4A9}" type="datetimeFigureOut">
              <a:rPr lang="en-GB" smtClean="0"/>
              <a:pPr/>
              <a:t>07/05/2017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GB" dirty="0" smtClean="0"/>
              <a:t>www.missbsresources.com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64163DC-95FF-42FC-AD69-DFFAF39C00D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712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sz="80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B3776F34-F553-47A8-A695-B52DC930B4A9}" type="datetimeFigureOut">
              <a:rPr lang="en-GB" smtClean="0"/>
              <a:pPr/>
              <a:t>07/05/2017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GB" dirty="0" smtClean="0"/>
              <a:t>www.missbsresources.com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64163DC-95FF-42FC-AD69-DFFAF39C00D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776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Mis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 algn="ctr">
              <a:defRPr sz="72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Model Answers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none"/>
        </p:style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Example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Example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B3776F34-F553-47A8-A695-B52DC930B4A9}" type="datetimeFigureOut">
              <a:rPr lang="en-GB" smtClean="0"/>
              <a:pPr/>
              <a:t>07/05/2017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GB" smtClean="0"/>
              <a:t>www.missbsresources.com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64163DC-95FF-42FC-AD69-DFFAF39C00D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672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Mis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 algn="ctr">
              <a:defRPr sz="72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Model Answers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Example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Example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B3776F34-F553-47A8-A695-B52DC930B4A9}" type="datetimeFigureOut">
              <a:rPr lang="en-GB" smtClean="0"/>
              <a:pPr/>
              <a:t>07/05/2017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GB" smtClean="0"/>
              <a:t>www.missbsresources.com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64163DC-95FF-42FC-AD69-DFFAF39C00D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864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Mis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 algn="ctr">
              <a:defRPr sz="72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Model Answers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none"/>
        </p:style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Example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none"/>
        </p:style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Example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B3776F34-F553-47A8-A695-B52DC930B4A9}" type="datetimeFigureOut">
              <a:rPr lang="en-GB" smtClean="0"/>
              <a:pPr/>
              <a:t>07/05/2017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GB" smtClean="0"/>
              <a:t>www.missbsresources.com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64163DC-95FF-42FC-AD69-DFFAF39C00D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204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_Mis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 algn="ctr">
              <a:defRPr sz="72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Model Answers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none"/>
        </p:style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Example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none"/>
        </p:style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Example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B3776F34-F553-47A8-A695-B52DC930B4A9}" type="datetimeFigureOut">
              <a:rPr lang="en-GB" smtClean="0"/>
              <a:pPr/>
              <a:t>07/05/2017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GB" smtClean="0"/>
              <a:t>www.missbsresources.com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64163DC-95FF-42FC-AD69-DFFAF39C00D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786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_Mis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 algn="ctr">
              <a:defRPr sz="72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Model Answers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Example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Example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B3776F34-F553-47A8-A695-B52DC930B4A9}" type="datetimeFigureOut">
              <a:rPr lang="en-GB" smtClean="0"/>
              <a:pPr/>
              <a:t>07/05/2017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GB" smtClean="0"/>
              <a:t>www.missbsresources.com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64163DC-95FF-42FC-AD69-DFFAF39C00D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30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hyperlink" Target="https://www.missbsresources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2">
                <a:lumMod val="50000"/>
              </a:schemeClr>
            </a:gs>
            <a:gs pos="45000">
              <a:schemeClr val="bg2">
                <a:lumMod val="25000"/>
              </a:schemeClr>
            </a:gs>
            <a:gs pos="100000">
              <a:schemeClr val="bg2">
                <a:lumMod val="10000"/>
              </a:schemeClr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28650" y="365126"/>
            <a:ext cx="7886700" cy="58245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B3776F34-F553-47A8-A695-B52DC930B4A9}" type="datetimeFigureOut">
              <a:rPr lang="en-GB" smtClean="0"/>
              <a:pPr/>
              <a:t>07/05/2017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GB" dirty="0" smtClean="0"/>
              <a:t>www.missbsresources.com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A64163DC-95FF-42FC-AD69-DFFAF39C00DF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59" y="4828985"/>
            <a:ext cx="970712" cy="1373378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1333500" y="5923954"/>
            <a:ext cx="292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hlinkClick r:id="rId22"/>
              </a:rPr>
              <a:t>www.missbsresources.com 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554595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6" r:id="rId6"/>
    <p:sldLayoutId id="2147483677" r:id="rId7"/>
    <p:sldLayoutId id="2147483678" r:id="rId8"/>
    <p:sldLayoutId id="2147483679" r:id="rId9"/>
    <p:sldLayoutId id="2147483666" r:id="rId10"/>
    <p:sldLayoutId id="2147483667" r:id="rId11"/>
    <p:sldLayoutId id="2147483668" r:id="rId12"/>
    <p:sldLayoutId id="2147483672" r:id="rId13"/>
    <p:sldLayoutId id="2147483673" r:id="rId14"/>
    <p:sldLayoutId id="2147483669" r:id="rId15"/>
    <p:sldLayoutId id="2147483674" r:id="rId16"/>
    <p:sldLayoutId id="2147483675" r:id="rId17"/>
    <p:sldLayoutId id="2147483670" r:id="rId18"/>
    <p:sldLayoutId id="2147483671" r:id="rId1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b="1" kern="1200" cap="none" spc="0">
          <a:ln w="13462">
            <a:solidFill>
              <a:schemeClr val="bg1"/>
            </a:solidFill>
            <a:prstDash val="solid"/>
          </a:ln>
          <a:solidFill>
            <a:schemeClr val="tx1">
              <a:lumMod val="85000"/>
              <a:lumOff val="15000"/>
            </a:schemeClr>
          </a:solidFill>
          <a:effectLst>
            <a:outerShdw dist="38100" dir="2700000" algn="bl" rotWithShape="0">
              <a:schemeClr val="accent5"/>
            </a:outerShdw>
          </a:effectLst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0000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0000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0000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schools/gcsebitesize/geography/water_rivers/river_processes_rev1.s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700213" y="1128710"/>
            <a:ext cx="6629400" cy="4814888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2" name="Picture 8" descr="SurfTheWeb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355" y="1401415"/>
            <a:ext cx="5367831" cy="412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0075" y="107948"/>
            <a:ext cx="7886700" cy="1325563"/>
          </a:xfrm>
        </p:spPr>
        <p:txBody>
          <a:bodyPr>
            <a:normAutofit/>
          </a:bodyPr>
          <a:lstStyle/>
          <a:p>
            <a:r>
              <a:rPr lang="en-GB" sz="4800" dirty="0" smtClean="0"/>
              <a:t>Catch Phrase</a:t>
            </a:r>
            <a:endParaRPr lang="en-GB" sz="4800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1398969" y="2399223"/>
            <a:ext cx="48656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Key Facts – River Processes</a:t>
            </a:r>
            <a:endParaRPr lang="en-GB" sz="3200" dirty="0"/>
          </a:p>
        </p:txBody>
      </p:sp>
      <p:sp>
        <p:nvSpPr>
          <p:cNvPr id="12" name="Rectangle 11"/>
          <p:cNvSpPr/>
          <p:nvPr/>
        </p:nvSpPr>
        <p:spPr>
          <a:xfrm>
            <a:off x="2100181" y="1273104"/>
            <a:ext cx="1973436" cy="145795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Define Hydraulic Action </a:t>
            </a:r>
            <a:endParaRPr lang="en-GB" sz="2400" dirty="0"/>
          </a:p>
        </p:txBody>
      </p:sp>
      <p:sp>
        <p:nvSpPr>
          <p:cNvPr id="15" name="Rectangle 14"/>
          <p:cNvSpPr/>
          <p:nvPr/>
        </p:nvSpPr>
        <p:spPr>
          <a:xfrm>
            <a:off x="2078514" y="2726495"/>
            <a:ext cx="2017098" cy="14831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Define </a:t>
            </a:r>
            <a:br>
              <a:rPr lang="en-GB" sz="2400" dirty="0" smtClean="0"/>
            </a:br>
            <a:r>
              <a:rPr lang="en-GB" sz="2400" dirty="0" smtClean="0"/>
              <a:t>Saltation</a:t>
            </a:r>
            <a:endParaRPr lang="en-GB" sz="2400" dirty="0"/>
          </a:p>
        </p:txBody>
      </p:sp>
      <p:sp>
        <p:nvSpPr>
          <p:cNvPr id="16" name="Rectangle 15"/>
          <p:cNvSpPr/>
          <p:nvPr/>
        </p:nvSpPr>
        <p:spPr>
          <a:xfrm>
            <a:off x="2078512" y="4218931"/>
            <a:ext cx="2007327" cy="145795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What is common at the end of a rivers journey, at the mouth?</a:t>
            </a:r>
            <a:endParaRPr lang="en-GB" sz="2000" dirty="0"/>
          </a:p>
        </p:txBody>
      </p:sp>
      <p:sp>
        <p:nvSpPr>
          <p:cNvPr id="18" name="Rectangle 17"/>
          <p:cNvSpPr/>
          <p:nvPr/>
        </p:nvSpPr>
        <p:spPr>
          <a:xfrm>
            <a:off x="4062689" y="1250414"/>
            <a:ext cx="2026119" cy="150844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Define</a:t>
            </a:r>
            <a:br>
              <a:rPr lang="en-GB" sz="2400" dirty="0" smtClean="0"/>
            </a:br>
            <a:r>
              <a:rPr lang="en-GB" sz="2400" dirty="0" smtClean="0"/>
              <a:t>Traction </a:t>
            </a:r>
            <a:endParaRPr lang="en-GB" sz="2400" dirty="0"/>
          </a:p>
        </p:txBody>
      </p:sp>
      <p:sp>
        <p:nvSpPr>
          <p:cNvPr id="19" name="Rectangle 18"/>
          <p:cNvSpPr/>
          <p:nvPr/>
        </p:nvSpPr>
        <p:spPr>
          <a:xfrm>
            <a:off x="4062689" y="2764594"/>
            <a:ext cx="2017427" cy="146450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What is it called when rocks carried along by the river wear down a river bed?</a:t>
            </a:r>
            <a:endParaRPr lang="en-GB" sz="1600" dirty="0"/>
          </a:p>
        </p:txBody>
      </p:sp>
      <p:sp>
        <p:nvSpPr>
          <p:cNvPr id="20" name="Rectangle 19"/>
          <p:cNvSpPr/>
          <p:nvPr/>
        </p:nvSpPr>
        <p:spPr>
          <a:xfrm>
            <a:off x="4062689" y="4203510"/>
            <a:ext cx="2017427" cy="14733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Define Attrition </a:t>
            </a:r>
            <a:endParaRPr lang="en-GB" sz="2800" dirty="0"/>
          </a:p>
        </p:txBody>
      </p:sp>
      <p:sp>
        <p:nvSpPr>
          <p:cNvPr id="22" name="Rectangle 21"/>
          <p:cNvSpPr/>
          <p:nvPr/>
        </p:nvSpPr>
        <p:spPr>
          <a:xfrm>
            <a:off x="6067132" y="1261292"/>
            <a:ext cx="2027527" cy="154162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What is it called when particles are dissolved into a river?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6080116" y="2751736"/>
            <a:ext cx="2027527" cy="148310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Define</a:t>
            </a:r>
            <a:br>
              <a:rPr lang="en-GB" sz="2400" dirty="0" smtClean="0"/>
            </a:br>
            <a:r>
              <a:rPr lang="en-GB" sz="2400" dirty="0" smtClean="0"/>
              <a:t>Suspension</a:t>
            </a:r>
            <a:endParaRPr lang="en-GB" sz="2400" dirty="0"/>
          </a:p>
        </p:txBody>
      </p:sp>
      <p:sp>
        <p:nvSpPr>
          <p:cNvPr id="24" name="Rectangle 23"/>
          <p:cNvSpPr/>
          <p:nvPr/>
        </p:nvSpPr>
        <p:spPr>
          <a:xfrm>
            <a:off x="6088808" y="4192899"/>
            <a:ext cx="2008735" cy="148399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What happens when the volume of water decreases?</a:t>
            </a:r>
            <a:endParaRPr lang="en-GB" sz="2000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829291"/>
              </p:ext>
            </p:extLst>
          </p:nvPr>
        </p:nvGraphicFramePr>
        <p:xfrm>
          <a:off x="2038350" y="5624825"/>
          <a:ext cx="614251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7505"/>
                <a:gridCol w="2047505"/>
                <a:gridCol w="204750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022616"/>
              </p:ext>
            </p:extLst>
          </p:nvPr>
        </p:nvGraphicFramePr>
        <p:xfrm>
          <a:off x="1700213" y="1233483"/>
          <a:ext cx="434904" cy="44434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904"/>
              </a:tblGrid>
              <a:tr h="148113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48113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48113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02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93362"/>
            <a:ext cx="7886700" cy="4346575"/>
          </a:xfrm>
        </p:spPr>
        <p:txBody>
          <a:bodyPr>
            <a:noAutofit/>
          </a:bodyPr>
          <a:lstStyle/>
          <a:p>
            <a:r>
              <a:rPr lang="en-GB" sz="1400" dirty="0" smtClean="0"/>
              <a:t>Hydraulic action – The force of the river against the banks causes air to be tramped in crevices and cracks. The pressure weakens the banks and wears them away over time. </a:t>
            </a:r>
          </a:p>
          <a:p>
            <a:r>
              <a:rPr lang="en-GB" sz="1400" dirty="0" smtClean="0"/>
              <a:t>Abrasion – Rocks carried along the river wear down the river banks and beds. </a:t>
            </a:r>
          </a:p>
          <a:p>
            <a:r>
              <a:rPr lang="en-GB" sz="1400" dirty="0" smtClean="0"/>
              <a:t>Attrition – Rocks being carried by the river smash together and break into smaller, smoother and rounder particles.</a:t>
            </a:r>
          </a:p>
          <a:p>
            <a:r>
              <a:rPr lang="en-GB" sz="1400" dirty="0" smtClean="0"/>
              <a:t>Solution – Minerals are dissolved in the water and carried along in solution</a:t>
            </a:r>
          </a:p>
          <a:p>
            <a:r>
              <a:rPr lang="en-GB" sz="1400" dirty="0" smtClean="0"/>
              <a:t>Suspension – Fine light material is carried along the water.</a:t>
            </a:r>
          </a:p>
          <a:p>
            <a:r>
              <a:rPr lang="en-GB" sz="1400" dirty="0" smtClean="0"/>
              <a:t>Saltation – Small Pebbles and stones are bounced along the river bed. </a:t>
            </a:r>
          </a:p>
          <a:p>
            <a:r>
              <a:rPr lang="en-GB" sz="1400" dirty="0" smtClean="0"/>
              <a:t>Traction – Large boulders and rocks are rolled along the river bed. </a:t>
            </a:r>
          </a:p>
          <a:p>
            <a:r>
              <a:rPr lang="en-GB" sz="1400" dirty="0" smtClean="0"/>
              <a:t>Volume of water decreases deposition occurs.</a:t>
            </a:r>
          </a:p>
          <a:p>
            <a:r>
              <a:rPr lang="en-GB" sz="1400" dirty="0" smtClean="0"/>
              <a:t>Deposition is common at the end of a rivers journey at the mouth. </a:t>
            </a:r>
            <a:endParaRPr lang="en-GB" sz="1400" dirty="0"/>
          </a:p>
          <a:p>
            <a:pPr marL="0" indent="0">
              <a:buNone/>
            </a:pPr>
            <a:r>
              <a:rPr lang="en-GB" sz="1200" dirty="0" smtClean="0"/>
              <a:t>Source </a:t>
            </a:r>
            <a:r>
              <a:rPr lang="en-GB" sz="1200" dirty="0">
                <a:hlinkClick r:id="rId3"/>
              </a:rPr>
              <a:t>http://</a:t>
            </a:r>
            <a:r>
              <a:rPr lang="en-GB" sz="1200" dirty="0" smtClean="0">
                <a:hlinkClick r:id="rId3"/>
              </a:rPr>
              <a:t>www.bbc.co.uk/schools/gcsebitesize/geography/water_rivers/river_processes_rev1.shtml</a:t>
            </a:r>
            <a:r>
              <a:rPr lang="en-GB" sz="1200" dirty="0" smtClean="0"/>
              <a:t>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59014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ss Bs Resources">
  <a:themeElements>
    <a:clrScheme name="Miss B">
      <a:dk1>
        <a:srgbClr val="B4176D"/>
      </a:dk1>
      <a:lt1>
        <a:srgbClr val="FFFFFF"/>
      </a:lt1>
      <a:dk2>
        <a:srgbClr val="641766"/>
      </a:dk2>
      <a:lt2>
        <a:srgbClr val="F4D5F5"/>
      </a:lt2>
      <a:accent1>
        <a:srgbClr val="E32D91"/>
      </a:accent1>
      <a:accent2>
        <a:srgbClr val="C830CC"/>
      </a:accent2>
      <a:accent3>
        <a:srgbClr val="4EA6DC"/>
      </a:accent3>
      <a:accent4>
        <a:srgbClr val="A9DB66"/>
      </a:accent4>
      <a:accent5>
        <a:srgbClr val="8971E1"/>
      </a:accent5>
      <a:accent6>
        <a:srgbClr val="D54773"/>
      </a:accent6>
      <a:hlink>
        <a:srgbClr val="AD2751"/>
      </a:hlink>
      <a:folHlink>
        <a:srgbClr val="8C8C8C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228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Miss Bs Resources</vt:lpstr>
      <vt:lpstr>Catch Phrase</vt:lpstr>
      <vt:lpstr>Answers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Bartram</dc:creator>
  <cp:lastModifiedBy>Danielle Bartram</cp:lastModifiedBy>
  <cp:revision>21</cp:revision>
  <dcterms:created xsi:type="dcterms:W3CDTF">2017-05-07T09:12:52Z</dcterms:created>
  <dcterms:modified xsi:type="dcterms:W3CDTF">2017-05-07T12:30:17Z</dcterms:modified>
</cp:coreProperties>
</file>